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Libre Franklin"/>
      <p:regular r:id="rId33"/>
      <p:bold r:id="rId34"/>
      <p:italic r:id="rId35"/>
      <p:boldItalic r:id="rId36"/>
    </p:embeddedFont>
    <p:embeddedFont>
      <p:font typeface="Century Schoolbook"/>
      <p:regular r:id="rId37"/>
      <p:bold r:id="rId38"/>
      <p:italic r:id="rId39"/>
      <p:boldItalic r:id="rId40"/>
    </p:embeddedFont>
    <p:embeddedFont>
      <p:font typeface="Gill Sans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Schoolbook-boldItalic.fntdata"/><Relationship Id="rId20" Type="http://schemas.openxmlformats.org/officeDocument/2006/relationships/slide" Target="slides/slide15.xml"/><Relationship Id="rId42" Type="http://schemas.openxmlformats.org/officeDocument/2006/relationships/font" Target="fonts/GillSans-bold.fntdata"/><Relationship Id="rId41" Type="http://schemas.openxmlformats.org/officeDocument/2006/relationships/font" Target="fonts/GillSans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ibreFranklin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ibreFranklin-italic.fntdata"/><Relationship Id="rId12" Type="http://schemas.openxmlformats.org/officeDocument/2006/relationships/slide" Target="slides/slide7.xml"/><Relationship Id="rId34" Type="http://schemas.openxmlformats.org/officeDocument/2006/relationships/font" Target="fonts/LibreFranklin-bold.fntdata"/><Relationship Id="rId15" Type="http://schemas.openxmlformats.org/officeDocument/2006/relationships/slide" Target="slides/slide10.xml"/><Relationship Id="rId37" Type="http://schemas.openxmlformats.org/officeDocument/2006/relationships/font" Target="fonts/CenturySchoolbook-regular.fntdata"/><Relationship Id="rId14" Type="http://schemas.openxmlformats.org/officeDocument/2006/relationships/slide" Target="slides/slide9.xml"/><Relationship Id="rId36" Type="http://schemas.openxmlformats.org/officeDocument/2006/relationships/font" Target="fonts/LibreFranklin-boldItalic.fntdata"/><Relationship Id="rId17" Type="http://schemas.openxmlformats.org/officeDocument/2006/relationships/slide" Target="slides/slide12.xml"/><Relationship Id="rId39" Type="http://schemas.openxmlformats.org/officeDocument/2006/relationships/font" Target="fonts/CenturySchoolbook-italic.fntdata"/><Relationship Id="rId16" Type="http://schemas.openxmlformats.org/officeDocument/2006/relationships/slide" Target="slides/slide11.xml"/><Relationship Id="rId38" Type="http://schemas.openxmlformats.org/officeDocument/2006/relationships/font" Target="fonts/CenturySchoolbook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944ec3fe1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944ec3fe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944ec3fe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944ec3f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944ec3fe1_4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944ec3fe1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944ec3fe1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944ec3f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944ec3fe1_4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944ec3fe1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944ec3fe1_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944ec3fe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944ec3fe1_4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944ec3fe1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944ec3fe1_4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944ec3fe1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947bb14f5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947bb14f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944ec3fe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944ec3f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944ec3fe1_4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944ec3fe1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944ec3fe1_4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944ec3fe1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944ec3fe1_4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944ec3fe1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947bb14f5_2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947bb14f5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947bb14f5_2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947bb14f5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947bb14f5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947bb14f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947bb14f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947bb14f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944ec3fe1_4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944ec3fe1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944ec3fe1_4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944ec3fe1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947bb14f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947bb14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Schoolbook"/>
              <a:buNone/>
              <a:defRPr sz="3600"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Schoolbook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914" lvl="0" marL="45720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indent="-310387" lvl="1" marL="914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indent="-304546" lvl="2" marL="1371600" algn="l"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indent="-292861" lvl="3" marL="1828800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indent="-292861" lvl="4" marL="2286000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entury Schoolbook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0" name="Google Shape;100;p1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entury Schoolbook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entury Schoolbook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0" name="Google Shape;60;p8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2" name="Google Shape;62;p8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Schoolbook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544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0" name="Google Shape;80;p11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Century Schoolbook"/>
              <a:buNone/>
              <a:defRPr b="0" i="0" sz="2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Century Schoolbook"/>
              <a:buNone/>
              <a:defRPr b="0" i="0" sz="2600" u="none" cap="none" strike="noStrike">
                <a:solidFill>
                  <a:srgbClr val="3F3F3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 txBox="1"/>
          <p:nvPr>
            <p:ph type="ctrTitle"/>
          </p:nvPr>
        </p:nvSpPr>
        <p:spPr>
          <a:xfrm>
            <a:off x="8109235" y="863695"/>
            <a:ext cx="3511233" cy="3779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Schoolbook"/>
              <a:buNone/>
            </a:pPr>
            <a:r>
              <a:rPr lang="en-US">
                <a:solidFill>
                  <a:schemeClr val="lt1"/>
                </a:solidFill>
              </a:rPr>
              <a:t>GENDER INEQUALITY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5"/>
          <p:cNvSpPr txBox="1"/>
          <p:nvPr>
            <p:ph idx="1" type="subTitle"/>
          </p:nvPr>
        </p:nvSpPr>
        <p:spPr>
          <a:xfrm>
            <a:off x="8109236" y="4739780"/>
            <a:ext cx="3511233" cy="114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en-US" sz="2000"/>
              <a:t>ASAD RIZVI, BRANDON LAM, DANIEL FUENTES</a:t>
            </a:r>
            <a:endParaRPr/>
          </a:p>
        </p:txBody>
      </p:sp>
      <p:pic>
        <p:nvPicPr>
          <p:cNvPr descr="Image result for gender inequality" id="114" name="Google Shape;114;p15"/>
          <p:cNvPicPr preferRelativeResize="0"/>
          <p:nvPr/>
        </p:nvPicPr>
        <p:blipFill rotWithShape="1">
          <a:blip r:embed="rId3">
            <a:alphaModFix/>
          </a:blip>
          <a:srcRect b="1" l="20571" r="2490" t="0"/>
          <a:stretch/>
        </p:blipFill>
        <p:spPr>
          <a:xfrm>
            <a:off x="20" y="10"/>
            <a:ext cx="753768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 txBox="1"/>
          <p:nvPr>
            <p:ph type="title"/>
          </p:nvPr>
        </p:nvSpPr>
        <p:spPr>
          <a:xfrm>
            <a:off x="1893715" y="708498"/>
            <a:ext cx="7574507" cy="333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entury Schoolbook"/>
              <a:buNone/>
            </a:pPr>
            <a:r>
              <a:rPr lang="en-US" sz="6000">
                <a:solidFill>
                  <a:srgbClr val="FFFFFF"/>
                </a:solidFill>
              </a:rPr>
              <a:t>WHAT IS GII?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632" y="4284200"/>
            <a:ext cx="5354893" cy="20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88" y="879063"/>
            <a:ext cx="10503224" cy="56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FEATURES OF GENDER INEQUALITY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581192" y="180041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70707"/>
                </a:solidFill>
                <a:latin typeface="Arial"/>
                <a:ea typeface="Arial"/>
                <a:cs typeface="Arial"/>
                <a:sym typeface="Arial"/>
              </a:rPr>
              <a:t>Maternal Mortality Ratio:</a:t>
            </a:r>
            <a:r>
              <a:rPr lang="en-US" sz="1200">
                <a:solidFill>
                  <a:srgbClr val="070707"/>
                </a:solidFill>
                <a:latin typeface="Arial"/>
                <a:ea typeface="Arial"/>
                <a:cs typeface="Arial"/>
                <a:sym typeface="Arial"/>
              </a:rPr>
              <a:t> maternal deaths per 100 000 live births</a:t>
            </a:r>
            <a:endParaRPr sz="1200">
              <a:solidFill>
                <a:srgbClr val="07070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7070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Adolescent Birth Rate: </a:t>
            </a:r>
            <a:r>
              <a:rPr lang="en-US" sz="1200">
                <a:solidFill>
                  <a:srgbClr val="07070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births per 1,000 women ages 15-19</a:t>
            </a:r>
            <a:endParaRPr sz="1200">
              <a:solidFill>
                <a:srgbClr val="07070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70707"/>
                </a:solidFill>
                <a:latin typeface="Arial"/>
                <a:ea typeface="Arial"/>
                <a:cs typeface="Arial"/>
                <a:sym typeface="Arial"/>
              </a:rPr>
              <a:t>Percent Representation in Parliament:</a:t>
            </a:r>
            <a:r>
              <a:rPr lang="en-US" sz="1200">
                <a:solidFill>
                  <a:srgbClr val="07070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07070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Share of parliamentary seats held by each sex (PR) </a:t>
            </a:r>
            <a:endParaRPr sz="1200">
              <a:solidFill>
                <a:srgbClr val="07070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70707"/>
                </a:solidFill>
                <a:latin typeface="Arial"/>
                <a:ea typeface="Arial"/>
                <a:cs typeface="Arial"/>
                <a:sym typeface="Arial"/>
              </a:rPr>
              <a:t>Population with Secondary Education (Male/Female)</a:t>
            </a:r>
            <a:r>
              <a:rPr lang="en-US" sz="1200">
                <a:solidFill>
                  <a:srgbClr val="07070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07070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Percentage of attainment at secondary and higher education (SE) levels of specific gender population</a:t>
            </a:r>
            <a:endParaRPr sz="1200">
              <a:solidFill>
                <a:srgbClr val="07070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70707"/>
                </a:solidFill>
                <a:latin typeface="Arial"/>
                <a:ea typeface="Arial"/>
                <a:cs typeface="Arial"/>
                <a:sym typeface="Arial"/>
              </a:rPr>
              <a:t>Labour Force Participation Rate (Male/Female): </a:t>
            </a:r>
            <a:r>
              <a:rPr lang="en-US" sz="1200">
                <a:solidFill>
                  <a:srgbClr val="070707"/>
                </a:solidFill>
                <a:latin typeface="Arial"/>
                <a:ea typeface="Arial"/>
                <a:cs typeface="Arial"/>
                <a:sym typeface="Arial"/>
              </a:rPr>
              <a:t>The labour force participation rate is a measure of the proportion of a country’s working-age population that engages actively in the labour market, either by working or looking for work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99" y="675500"/>
            <a:ext cx="10511601" cy="61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263" y="698250"/>
            <a:ext cx="10297474" cy="60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Century Schoolbook"/>
              <a:buNone/>
            </a:pPr>
            <a:r>
              <a:rPr lang="en-US"/>
              <a:t>GII</a:t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Char char="◼"/>
            </a:pPr>
            <a:r>
              <a:rPr lang="en-US"/>
              <a:t>Gender inequality has a negative impact on the human development index due to a higher disparity between human beings. 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Char char="◼"/>
            </a:pPr>
            <a:r>
              <a:rPr lang="en-US"/>
              <a:t>The GII is an inequality index. It measures gender inequalities in three important aspects of human development—reproductive health, measured by maternal mortality ratio and adolescent birth rates; empowerment, measured by proportion of parliamentary seats occupied by females and proportion of adult females and males aged 25 years and older with at least some secondary education; and economic status, expressed as labour market participation and measured by labour force participation rate of female and male populations aged 15 years and older.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376" y="527300"/>
            <a:ext cx="6165550" cy="60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700" y="1589650"/>
            <a:ext cx="3600450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5325" y="1589650"/>
            <a:ext cx="360045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3625500" y="580550"/>
            <a:ext cx="4941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350" y="1340500"/>
            <a:ext cx="5884250" cy="5323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/>
          <p:nvPr/>
        </p:nvSpPr>
        <p:spPr>
          <a:xfrm>
            <a:off x="3995750" y="1839600"/>
            <a:ext cx="456300" cy="31911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2941200" y="494050"/>
            <a:ext cx="63096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ibre Franklin"/>
                <a:ea typeface="Libre Franklin"/>
                <a:cs typeface="Libre Franklin"/>
                <a:sym typeface="Libre Franklin"/>
              </a:rPr>
              <a:t>Correlation Heatmap</a:t>
            </a:r>
            <a:endParaRPr sz="3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577" y="1154152"/>
            <a:ext cx="5039900" cy="495245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" name="Google Shape;262;p33"/>
          <p:cNvSpPr txBox="1"/>
          <p:nvPr/>
        </p:nvSpPr>
        <p:spPr>
          <a:xfrm>
            <a:off x="954775" y="795750"/>
            <a:ext cx="43422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70707"/>
                </a:solidFill>
              </a:rPr>
              <a:t>10. Finding the best combination of features to predict  gender inequality index (GII)</a:t>
            </a:r>
            <a:endParaRPr b="1" sz="1200">
              <a:solidFill>
                <a:srgbClr val="07070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70707"/>
                </a:solidFill>
              </a:rPr>
              <a:t>Purpose of feature selection:</a:t>
            </a:r>
            <a:endParaRPr sz="1200">
              <a:solidFill>
                <a:srgbClr val="07070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70707"/>
                </a:solidFill>
              </a:rPr>
              <a:t>	Identifying greatest contributors to gender inequality and create a plan of action to reduce it long term.</a:t>
            </a:r>
            <a:endParaRPr sz="1200">
              <a:solidFill>
                <a:srgbClr val="07070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70707"/>
                </a:solidFill>
              </a:rPr>
              <a:t>Approach:</a:t>
            </a:r>
            <a:endParaRPr b="1" sz="1200">
              <a:solidFill>
                <a:srgbClr val="070707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70707"/>
              </a:buClr>
              <a:buSzPts val="1200"/>
              <a:buAutoNum type="arabicPeriod"/>
            </a:pPr>
            <a:r>
              <a:rPr b="1" lang="en-US" sz="1200">
                <a:solidFill>
                  <a:srgbClr val="070707"/>
                </a:solidFill>
              </a:rPr>
              <a:t>Created superset of features.</a:t>
            </a:r>
            <a:endParaRPr b="1" sz="1200">
              <a:solidFill>
                <a:srgbClr val="070707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200"/>
              <a:buAutoNum type="arabicPeriod"/>
            </a:pPr>
            <a:r>
              <a:rPr b="1" lang="en-US" sz="1200">
                <a:solidFill>
                  <a:srgbClr val="070707"/>
                </a:solidFill>
              </a:rPr>
              <a:t>Made linear, lasso, and ridge models for every combination of features </a:t>
            </a:r>
            <a:endParaRPr b="1" sz="1200">
              <a:solidFill>
                <a:srgbClr val="070707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200"/>
              <a:buAutoNum type="arabicPeriod"/>
            </a:pPr>
            <a:r>
              <a:rPr b="1" lang="en-US" sz="1200">
                <a:solidFill>
                  <a:srgbClr val="070707"/>
                </a:solidFill>
              </a:rPr>
              <a:t>Calculated coefficient of determination (R^2) corresponding to </a:t>
            </a:r>
            <a:r>
              <a:rPr b="1" lang="en-US" sz="1200">
                <a:solidFill>
                  <a:srgbClr val="070707"/>
                </a:solidFill>
              </a:rPr>
              <a:t>each combination features using cross validation.</a:t>
            </a:r>
            <a:endParaRPr b="1" sz="1200">
              <a:solidFill>
                <a:srgbClr val="070707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1200"/>
              <a:buAutoNum type="arabicPeriod"/>
            </a:pPr>
            <a:r>
              <a:rPr b="1" lang="en-US" sz="1200">
                <a:solidFill>
                  <a:srgbClr val="070707"/>
                </a:solidFill>
              </a:rPr>
              <a:t>Selected desired number of features and combination with highest R^2.</a:t>
            </a:r>
            <a:endParaRPr sz="1200">
              <a:solidFill>
                <a:srgbClr val="07070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70707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5608775" y="839575"/>
            <a:ext cx="63096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70707"/>
                </a:solidFill>
              </a:rPr>
              <a:t>No significant difference in score accuracy found between the 3 models. </a:t>
            </a:r>
            <a:endParaRPr sz="1200">
              <a:solidFill>
                <a:srgbClr val="07070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5827850" y="1644225"/>
            <a:ext cx="63096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6615800" y="2483175"/>
            <a:ext cx="1454700" cy="27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/>
          <p:nvPr/>
        </p:nvSpPr>
        <p:spPr>
          <a:xfrm>
            <a:off x="6615800" y="5766375"/>
            <a:ext cx="1454700" cy="27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6615800" y="4124775"/>
            <a:ext cx="1454700" cy="27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12" y="2171688"/>
            <a:ext cx="23812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287" y="2176450"/>
            <a:ext cx="237172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912" y="2190750"/>
            <a:ext cx="23622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 Selected: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581192" y="2200289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3756" lvl="0" marL="457200" rtl="0" algn="l">
              <a:spcBef>
                <a:spcPts val="360"/>
              </a:spcBef>
              <a:spcAft>
                <a:spcPts val="0"/>
              </a:spcAft>
              <a:buSzPts val="1656"/>
              <a:buChar char="●"/>
            </a:pPr>
            <a:r>
              <a:rPr lang="en-US"/>
              <a:t>Adolescent Birth Rate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●"/>
            </a:pPr>
            <a:r>
              <a:rPr lang="en-US"/>
              <a:t>Percent Representation in Congress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●"/>
            </a:pPr>
            <a:r>
              <a:rPr lang="en-US"/>
              <a:t>Population with secondary education 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525" y="1343225"/>
            <a:ext cx="6159176" cy="5348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/>
          <p:nvPr/>
        </p:nvSpPr>
        <p:spPr>
          <a:xfrm>
            <a:off x="7175895" y="1844650"/>
            <a:ext cx="477900" cy="32061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8105620" y="2764088"/>
            <a:ext cx="477900" cy="465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8583240" y="3656476"/>
            <a:ext cx="477900" cy="465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8105620" y="3656476"/>
            <a:ext cx="477900" cy="465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8583240" y="3208624"/>
            <a:ext cx="477900" cy="465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 rotWithShape="1">
          <a:blip r:embed="rId3">
            <a:alphaModFix/>
          </a:blip>
          <a:srcRect b="4846" l="19068" r="15915" t="7984"/>
          <a:stretch/>
        </p:blipFill>
        <p:spPr>
          <a:xfrm>
            <a:off x="7665487" y="1070475"/>
            <a:ext cx="4161400" cy="2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5475" y="4549550"/>
            <a:ext cx="41052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 txBox="1"/>
          <p:nvPr/>
        </p:nvSpPr>
        <p:spPr>
          <a:xfrm>
            <a:off x="1777050" y="556775"/>
            <a:ext cx="86379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High vs Low GII countries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00" y="1211100"/>
            <a:ext cx="7547375" cy="4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3" y="552450"/>
            <a:ext cx="9515475" cy="57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50" y="869250"/>
            <a:ext cx="9515475" cy="57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4326145" y="583275"/>
            <a:ext cx="35397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be done?</a:t>
            </a:r>
            <a:endParaRPr/>
          </a:p>
        </p:txBody>
      </p:sp>
      <p:sp>
        <p:nvSpPr>
          <p:cNvPr id="303" name="Google Shape;303;p38"/>
          <p:cNvSpPr txBox="1"/>
          <p:nvPr/>
        </p:nvSpPr>
        <p:spPr>
          <a:xfrm>
            <a:off x="527825" y="1944050"/>
            <a:ext cx="85578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3756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●"/>
            </a:pPr>
            <a:r>
              <a:rPr lang="en-US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Adolescent Birth Rate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3756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●"/>
            </a:pPr>
            <a:r>
              <a:rPr lang="en-US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Percent Representation in Congress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3756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●"/>
            </a:pPr>
            <a:r>
              <a:rPr lang="en-US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Population with secondary education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381" y="2449975"/>
            <a:ext cx="5350250" cy="28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160" y="1089425"/>
            <a:ext cx="938075" cy="6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/>
          <p:nvPr/>
        </p:nvSpPr>
        <p:spPr>
          <a:xfrm>
            <a:off x="4850675" y="3518300"/>
            <a:ext cx="1406700" cy="703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25" y="1709575"/>
            <a:ext cx="480060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/>
          <p:nvPr/>
        </p:nvSpPr>
        <p:spPr>
          <a:xfrm>
            <a:off x="4161700" y="3662200"/>
            <a:ext cx="30000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756" lvl="0" marL="4572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●"/>
            </a:pPr>
            <a:r>
              <a:rPr lang="en-US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Adolescent Birth Rate</a:t>
            </a:r>
            <a:endParaRPr/>
          </a:p>
        </p:txBody>
      </p:sp>
      <p:sp>
        <p:nvSpPr>
          <p:cNvPr id="313" name="Google Shape;313;p39"/>
          <p:cNvSpPr txBox="1"/>
          <p:nvPr/>
        </p:nvSpPr>
        <p:spPr>
          <a:xfrm>
            <a:off x="6680550" y="786925"/>
            <a:ext cx="4572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756" lvl="0" marL="4572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●"/>
            </a:pPr>
            <a:r>
              <a:rPr lang="en-US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Percent Representation in Congress</a:t>
            </a:r>
            <a:endParaRPr/>
          </a:p>
        </p:txBody>
      </p:sp>
      <p:sp>
        <p:nvSpPr>
          <p:cNvPr id="314" name="Google Shape;314;p39"/>
          <p:cNvSpPr txBox="1"/>
          <p:nvPr/>
        </p:nvSpPr>
        <p:spPr>
          <a:xfrm>
            <a:off x="298925" y="855775"/>
            <a:ext cx="4800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756" lvl="0" marL="4572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●"/>
            </a:pPr>
            <a:r>
              <a:rPr lang="en-US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Population with secondary education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450" y="1795300"/>
            <a:ext cx="47625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825" y="4360600"/>
            <a:ext cx="4205339" cy="21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3448" y="1112850"/>
            <a:ext cx="938075" cy="6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</a:t>
            </a:r>
            <a:endParaRPr/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-8" y="1701352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Using our 3 feature model:</a:t>
            </a:r>
            <a:endParaRPr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Char char="●"/>
            </a:pPr>
            <a:r>
              <a:rPr lang="en-US"/>
              <a:t>A 50% improvement in Adolescent Birth Rate 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●"/>
            </a:pPr>
            <a:r>
              <a:rPr lang="en-US"/>
              <a:t>Doubling Women Participation in Parliament 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●"/>
            </a:pPr>
            <a:r>
              <a:rPr lang="en-US"/>
              <a:t>A low 10% in </a:t>
            </a:r>
            <a:r>
              <a:rPr lang="en-US"/>
              <a:t>Population with secondary education</a:t>
            </a:r>
            <a:endParaRPr/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850" y="2738825"/>
            <a:ext cx="1921025" cy="1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/>
          <p:nvPr/>
        </p:nvSpPr>
        <p:spPr>
          <a:xfrm>
            <a:off x="8541175" y="3361238"/>
            <a:ext cx="972000" cy="6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/>
          <p:nvPr/>
        </p:nvSpPr>
        <p:spPr>
          <a:xfrm>
            <a:off x="5673225" y="3361238"/>
            <a:ext cx="972000" cy="6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200" y="4882342"/>
            <a:ext cx="3569039" cy="63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063" y="4844775"/>
            <a:ext cx="4626112" cy="67619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/>
          <p:nvPr/>
        </p:nvSpPr>
        <p:spPr>
          <a:xfrm>
            <a:off x="4928372" y="4844784"/>
            <a:ext cx="625800" cy="6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 txBox="1"/>
          <p:nvPr/>
        </p:nvSpPr>
        <p:spPr>
          <a:xfrm>
            <a:off x="9724475" y="3051500"/>
            <a:ext cx="21270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ibre Franklin"/>
                <a:ea typeface="Libre Franklin"/>
                <a:cs typeface="Libre Franklin"/>
                <a:sym typeface="Libre Franklin"/>
              </a:rPr>
              <a:t>10% Improvement globally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581242" y="2640081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74" y="2258251"/>
            <a:ext cx="2382250" cy="245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700" y="2258250"/>
            <a:ext cx="2382238" cy="24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2025" y="2248649"/>
            <a:ext cx="2382250" cy="243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65038" r="0" t="76759"/>
          <a:stretch/>
        </p:blipFill>
        <p:spPr>
          <a:xfrm>
            <a:off x="7582463" y="1621061"/>
            <a:ext cx="1219600" cy="13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370" y="1289485"/>
            <a:ext cx="2112356" cy="20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01" y="1293300"/>
            <a:ext cx="2103907" cy="201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107" y="1293294"/>
            <a:ext cx="2095457" cy="199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400" y="3447025"/>
            <a:ext cx="2092897" cy="19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3394" y="3458636"/>
            <a:ext cx="2092886" cy="189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8378" y="3454906"/>
            <a:ext cx="2092897" cy="189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103688" r="-38649" t="76759"/>
          <a:stretch/>
        </p:blipFill>
        <p:spPr>
          <a:xfrm>
            <a:off x="10091125" y="5144875"/>
            <a:ext cx="1219600" cy="13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474" r="55553" t="76759"/>
          <a:stretch/>
        </p:blipFill>
        <p:spPr>
          <a:xfrm>
            <a:off x="7425275" y="3870200"/>
            <a:ext cx="1533976" cy="135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1893715" y="708498"/>
            <a:ext cx="7574507" cy="333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entury Schoolbook"/>
              <a:buNone/>
            </a:pPr>
            <a:r>
              <a:rPr lang="en-US" sz="6000">
                <a:solidFill>
                  <a:srgbClr val="FFFFFF"/>
                </a:solidFill>
              </a:rPr>
              <a:t>WHAT IS INEQUALITY?</a:t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1893725" y="4524698"/>
            <a:ext cx="91221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</a:rPr>
              <a:t>Social inequality</a:t>
            </a:r>
            <a:r>
              <a:rPr lang="en-US" sz="2400">
                <a:solidFill>
                  <a:srgbClr val="FFFFFF"/>
                </a:solidFill>
              </a:rPr>
              <a:t> is the existence of unequal opportunities and rewards for different social positions or statuses within a group or society.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6" name="Google Shape;166;p20"/>
          <p:cNvSpPr txBox="1"/>
          <p:nvPr>
            <p:ph type="title"/>
          </p:nvPr>
        </p:nvSpPr>
        <p:spPr>
          <a:xfrm>
            <a:off x="596704" y="801981"/>
            <a:ext cx="109935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entury Schoolbook"/>
              <a:buNone/>
            </a:pPr>
            <a:r>
              <a:rPr lang="en-US" sz="3600"/>
              <a:t>INEQUALITY IN THE UNITED STATES TODAY</a:t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00" y="2760225"/>
            <a:ext cx="4653206" cy="3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275" y="2760225"/>
            <a:ext cx="4653200" cy="331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 txBox="1"/>
          <p:nvPr>
            <p:ph type="title"/>
          </p:nvPr>
        </p:nvSpPr>
        <p:spPr>
          <a:xfrm>
            <a:off x="1893715" y="708498"/>
            <a:ext cx="7574507" cy="333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entury Schoolbook"/>
              <a:buNone/>
            </a:pPr>
            <a:r>
              <a:rPr lang="en-US" sz="6000">
                <a:solidFill>
                  <a:srgbClr val="FFFFFF"/>
                </a:solidFill>
              </a:rPr>
              <a:t>WHAT IS HDI?</a:t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300" y="4367950"/>
            <a:ext cx="74866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63" y="641000"/>
            <a:ext cx="10048875" cy="60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581242" y="118000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Why gender inequality? </a:t>
            </a:r>
            <a:endParaRPr sz="3600"/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471942" y="206781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54% of the global population are women.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Gender inequality is present in every society 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